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7" r:id="rId3"/>
    <p:sldId id="274" r:id="rId4"/>
    <p:sldId id="270" r:id="rId5"/>
    <p:sldId id="27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FCA6-1CB2-4780-ACBF-0237A0B7C7AE}" type="datetimeFigureOut">
              <a:rPr lang="en-US" smtClean="0"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F693-766E-4103-B9A8-50041BEA82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420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FCA6-1CB2-4780-ACBF-0237A0B7C7AE}" type="datetimeFigureOut">
              <a:rPr lang="en-US" smtClean="0"/>
              <a:t>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F693-766E-4103-B9A8-50041BEA82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57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FCA6-1CB2-4780-ACBF-0237A0B7C7AE}" type="datetimeFigureOut">
              <a:rPr lang="en-US" smtClean="0"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F693-766E-4103-B9A8-50041BEA82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24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FCA6-1CB2-4780-ACBF-0237A0B7C7AE}" type="datetimeFigureOut">
              <a:rPr lang="en-US" smtClean="0"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F693-766E-4103-B9A8-50041BEA827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459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FCA6-1CB2-4780-ACBF-0237A0B7C7AE}" type="datetimeFigureOut">
              <a:rPr lang="en-US" smtClean="0"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F693-766E-4103-B9A8-50041BEA82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547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FCA6-1CB2-4780-ACBF-0237A0B7C7AE}" type="datetimeFigureOut">
              <a:rPr lang="en-US" smtClean="0"/>
              <a:t>2/25/2022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F693-766E-4103-B9A8-50041BEA82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7907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FCA6-1CB2-4780-ACBF-0237A0B7C7AE}" type="datetimeFigureOut">
              <a:rPr lang="en-US" smtClean="0"/>
              <a:t>2/25/2022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F693-766E-4103-B9A8-50041BEA82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837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FCA6-1CB2-4780-ACBF-0237A0B7C7AE}" type="datetimeFigureOut">
              <a:rPr lang="en-US" smtClean="0"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F693-766E-4103-B9A8-50041BEA82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6463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FCA6-1CB2-4780-ACBF-0237A0B7C7AE}" type="datetimeFigureOut">
              <a:rPr lang="en-US" smtClean="0"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F693-766E-4103-B9A8-50041BEA82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3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FCA6-1CB2-4780-ACBF-0237A0B7C7AE}" type="datetimeFigureOut">
              <a:rPr lang="en-US" smtClean="0"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F693-766E-4103-B9A8-50041BEA82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436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FCA6-1CB2-4780-ACBF-0237A0B7C7AE}" type="datetimeFigureOut">
              <a:rPr lang="en-US" smtClean="0"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F693-766E-4103-B9A8-50041BEA82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889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FCA6-1CB2-4780-ACBF-0237A0B7C7AE}" type="datetimeFigureOut">
              <a:rPr lang="en-US" smtClean="0"/>
              <a:t>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F693-766E-4103-B9A8-50041BEA82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326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FCA6-1CB2-4780-ACBF-0237A0B7C7AE}" type="datetimeFigureOut">
              <a:rPr lang="en-US" smtClean="0"/>
              <a:t>2/25/2022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F693-766E-4103-B9A8-50041BEA82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337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FCA6-1CB2-4780-ACBF-0237A0B7C7AE}" type="datetimeFigureOut">
              <a:rPr lang="en-US" smtClean="0"/>
              <a:t>2/25/2022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F693-766E-4103-B9A8-50041BEA82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290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FCA6-1CB2-4780-ACBF-0237A0B7C7AE}" type="datetimeFigureOut">
              <a:rPr lang="en-US" smtClean="0"/>
              <a:t>2/25/2022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F693-766E-4103-B9A8-50041BEA82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3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FCA6-1CB2-4780-ACBF-0237A0B7C7AE}" type="datetimeFigureOut">
              <a:rPr lang="en-US" smtClean="0"/>
              <a:t>2/25/2022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F693-766E-4103-B9A8-50041BEA82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769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FCA6-1CB2-4780-ACBF-0237A0B7C7AE}" type="datetimeFigureOut">
              <a:rPr lang="en-US" smtClean="0"/>
              <a:t>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F693-766E-4103-B9A8-50041BEA82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47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B89FCA6-1CB2-4780-ACBF-0237A0B7C7AE}" type="datetimeFigureOut">
              <a:rPr lang="en-US" smtClean="0"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0F693-766E-4103-B9A8-50041BEA82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7695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69BB2-1CA5-426D-B5A3-B89838377C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5289" y="1129019"/>
            <a:ext cx="8825658" cy="3329581"/>
          </a:xfrm>
        </p:spPr>
        <p:txBody>
          <a:bodyPr/>
          <a:lstStyle/>
          <a:p>
            <a:pPr algn="ctr"/>
            <a:r>
              <a:rPr lang="en-US" sz="6600" dirty="0">
                <a:latin typeface="Calibri" panose="020F0502020204030204" pitchFamily="34" charset="0"/>
                <a:cs typeface="Calibri" panose="020F0502020204030204" pitchFamily="34" charset="0"/>
              </a:rPr>
              <a:t>Q1 2022</a:t>
            </a:r>
            <a:br>
              <a:rPr lang="en-US" sz="6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6600" dirty="0">
                <a:latin typeface="Calibri" panose="020F0502020204030204" pitchFamily="34" charset="0"/>
                <a:cs typeface="Calibri" panose="020F0502020204030204" pitchFamily="34" charset="0"/>
              </a:rPr>
              <a:t>  Market Update</a:t>
            </a:r>
            <a:br>
              <a:rPr lang="en-US" sz="6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6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191B49-0E10-4016-9A4B-B1691A9836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3553" y="4936770"/>
            <a:ext cx="4026233" cy="1431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496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95DC3-D531-4D3C-970C-9AE9DA567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Surcharges &amp; Base Price Outlook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FD845-2257-4631-8B53-7E72B0FBEB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Nickel is up over 33% since August.  It is now over $11/LB.  See attached slide 4.</a:t>
            </a:r>
          </a:p>
          <a:p>
            <a:r>
              <a:rPr lang="en-US" dirty="0"/>
              <a:t>The continued growth of electric cars is having an impact.  Sales of Tesla and other EV’s is strong.</a:t>
            </a:r>
          </a:p>
          <a:p>
            <a:r>
              <a:rPr lang="en-US" dirty="0"/>
              <a:t>Strength from Worldwide Stainless usage remains strong.  LME stock levels are low.  See attached slide 5.  </a:t>
            </a:r>
          </a:p>
          <a:p>
            <a:r>
              <a:rPr lang="en-US" dirty="0"/>
              <a:t>Base prices continue to increase.  NAS has had three since Sept. 21. </a:t>
            </a:r>
          </a:p>
          <a:p>
            <a:r>
              <a:rPr lang="en-US" dirty="0"/>
              <a:t>EU mills have instituted an Energy Surcharge in addition to raw material surcharges.  These are in the .15/lb. range.  </a:t>
            </a:r>
          </a:p>
          <a:p>
            <a:r>
              <a:rPr lang="en-US" dirty="0"/>
              <a:t>Container costs from India &amp; China remain high.  We have the Chinese Export Tax, 232, and section 301 all still in place.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800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EA196-C238-4883-9EE5-8737907A6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1Q 2022 Increases by Alloy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46802C9-8F22-4F6F-81C5-6CBE851907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6703411"/>
              </p:ext>
            </p:extLst>
          </p:nvPr>
        </p:nvGraphicFramePr>
        <p:xfrm>
          <a:off x="757382" y="1293091"/>
          <a:ext cx="8718406" cy="5067300"/>
        </p:xfrm>
        <a:graphic>
          <a:graphicData uri="http://schemas.openxmlformats.org/drawingml/2006/table">
            <a:tbl>
              <a:tblPr/>
              <a:tblGrid>
                <a:gridCol w="908759">
                  <a:extLst>
                    <a:ext uri="{9D8B030D-6E8A-4147-A177-3AD203B41FA5}">
                      <a16:colId xmlns:a16="http://schemas.microsoft.com/office/drawing/2014/main" val="3245111578"/>
                    </a:ext>
                  </a:extLst>
                </a:gridCol>
                <a:gridCol w="2172502">
                  <a:extLst>
                    <a:ext uri="{9D8B030D-6E8A-4147-A177-3AD203B41FA5}">
                      <a16:colId xmlns:a16="http://schemas.microsoft.com/office/drawing/2014/main" val="3139231281"/>
                    </a:ext>
                  </a:extLst>
                </a:gridCol>
                <a:gridCol w="2626881">
                  <a:extLst>
                    <a:ext uri="{9D8B030D-6E8A-4147-A177-3AD203B41FA5}">
                      <a16:colId xmlns:a16="http://schemas.microsoft.com/office/drawing/2014/main" val="3542919870"/>
                    </a:ext>
                  </a:extLst>
                </a:gridCol>
                <a:gridCol w="3010264">
                  <a:extLst>
                    <a:ext uri="{9D8B030D-6E8A-4147-A177-3AD203B41FA5}">
                      <a16:colId xmlns:a16="http://schemas.microsoft.com/office/drawing/2014/main" val="996848125"/>
                    </a:ext>
                  </a:extLst>
                </a:gridCol>
              </a:tblGrid>
              <a:tr h="5003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Alloy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Surcharge Increase 1Q 2022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Estimated Additional Increase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 Est Increase 12-31-21 --&gt; 4-30-21 Including Base Increase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7210499"/>
                  </a:ext>
                </a:extLst>
              </a:tr>
              <a:tr h="2501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17-4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$0.07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$0.08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$0.20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4774447"/>
                  </a:ext>
                </a:extLst>
              </a:tr>
              <a:tr h="2501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201/204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$0.07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$0.05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$0.17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4996490"/>
                  </a:ext>
                </a:extLst>
              </a:tr>
              <a:tr h="2501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302HQ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$0.18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$0.17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$0.40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1002773"/>
                  </a:ext>
                </a:extLst>
              </a:tr>
              <a:tr h="2501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$0.16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$0.11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$0.32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9242518"/>
                  </a:ext>
                </a:extLst>
              </a:tr>
              <a:tr h="2501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$0.15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$0.11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$0.31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9074974"/>
                  </a:ext>
                </a:extLst>
              </a:tr>
              <a:tr h="2501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310/314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$0.40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$0.29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$0.74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5911965"/>
                  </a:ext>
                </a:extLst>
              </a:tr>
              <a:tr h="2501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316L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$0.24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$0.13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$0.42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4712915"/>
                  </a:ext>
                </a:extLst>
              </a:tr>
              <a:tr h="2501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416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$0.05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9010375"/>
                  </a:ext>
                </a:extLst>
              </a:tr>
              <a:tr h="2501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430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$0.05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6278587"/>
                  </a:ext>
                </a:extLst>
              </a:tr>
              <a:tr h="250186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589420"/>
                  </a:ext>
                </a:extLst>
              </a:tr>
              <a:tr h="2501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35/19cb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$0.97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$0.58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$1.55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1341594"/>
                  </a:ext>
                </a:extLst>
              </a:tr>
              <a:tr h="2501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A286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$0.66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$0.40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$1.06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7364618"/>
                  </a:ext>
                </a:extLst>
              </a:tr>
              <a:tr h="2501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M400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$1.37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$0.82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$2.19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9780587"/>
                  </a:ext>
                </a:extLst>
              </a:tr>
              <a:tr h="2501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N600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$1.60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$0.96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$2.56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608166"/>
                  </a:ext>
                </a:extLst>
              </a:tr>
              <a:tr h="2501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N601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$1.24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$0.74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$1.98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1888559"/>
                  </a:ext>
                </a:extLst>
              </a:tr>
              <a:tr h="2501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718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$1.25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$0.75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$2.00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4263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0822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1F30E97-1766-4ED5-B138-4A99118252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556381"/>
            <a:ext cx="8544878" cy="5425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06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9F56685A-C86F-43A3-8328-FE8BFF8D64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545" y="291568"/>
            <a:ext cx="9237230" cy="5864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11357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719</TotalTime>
  <Words>268</Words>
  <Application>Microsoft Office PowerPoint</Application>
  <PresentationFormat>Widescreen</PresentationFormat>
  <Paragraphs>73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Ion</vt:lpstr>
      <vt:lpstr>Q1 2022   Market Update </vt:lpstr>
      <vt:lpstr>Surcharges &amp; Base Price Outlook</vt:lpstr>
      <vt:lpstr>1Q 2022 Increases by Alloy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Rexnord/Cambridge</dc:title>
  <dc:creator>Tri Star</dc:creator>
  <cp:lastModifiedBy>Seth Fischer  (Tri Star Metals)</cp:lastModifiedBy>
  <cp:revision>45</cp:revision>
  <dcterms:created xsi:type="dcterms:W3CDTF">2017-10-24T18:20:00Z</dcterms:created>
  <dcterms:modified xsi:type="dcterms:W3CDTF">2022-02-25T21:57:04Z</dcterms:modified>
</cp:coreProperties>
</file>